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8" r:id="rId4"/>
    <p:sldId id="257" r:id="rId5"/>
    <p:sldId id="258" r:id="rId6"/>
    <p:sldId id="260" r:id="rId7"/>
    <p:sldId id="263" r:id="rId8"/>
    <p:sldId id="267" r:id="rId9"/>
    <p:sldId id="265" r:id="rId10"/>
    <p:sldId id="269" r:id="rId11"/>
    <p:sldId id="270" r:id="rId12"/>
    <p:sldId id="266" r:id="rId13"/>
    <p:sldId id="262" r:id="rId14"/>
    <p:sldId id="271" r:id="rId15"/>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FDE934FF-F4E1-47C5-9CA5-30A81DDE2BE4}"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114551" y="1102360"/>
            <a:ext cx="9211733" cy="1082675"/>
          </a:xfrm>
        </p:spPr>
        <p:txBody>
          <a:bodyPr/>
          <a:p>
            <a:r>
              <a:rPr lang="en-IN" altLang="en-US">
                <a:latin typeface="Times New Roman" panose="02020603050405020304" charset="0"/>
              </a:rPr>
              <a:t>PROJECT TITLE:</a:t>
            </a:r>
            <a:endParaRPr lang="en-IN" altLang="en-US">
              <a:latin typeface="Times New Roman" panose="02020603050405020304" charset="0"/>
            </a:endParaRPr>
          </a:p>
        </p:txBody>
      </p:sp>
      <p:sp>
        <p:nvSpPr>
          <p:cNvPr id="3" name="Subtitle 2"/>
          <p:cNvSpPr>
            <a:spLocks noGrp="1"/>
          </p:cNvSpPr>
          <p:nvPr>
            <p:ph type="subTitle" idx="1"/>
          </p:nvPr>
        </p:nvSpPr>
        <p:spPr>
          <a:xfrm>
            <a:off x="2175510" y="2388870"/>
            <a:ext cx="9218295" cy="3693160"/>
          </a:xfrm>
        </p:spPr>
        <p:txBody>
          <a:bodyPr/>
          <a:p>
            <a:r>
              <a:rPr lang="en-US" sz="4000" b="1">
                <a:latin typeface="Times New Roman" panose="02020603050405020304" charset="0"/>
              </a:rPr>
              <a:t>Smart Medicine Reminder For Elderly People</a:t>
            </a:r>
            <a:endParaRPr lang="en-US" sz="4000" b="1">
              <a:latin typeface="Times New Roman" panose="02020603050405020304" charset="0"/>
            </a:endParaRPr>
          </a:p>
          <a:p>
            <a:endParaRPr lang="en-US" sz="4000" b="1">
              <a:latin typeface="Times New Roman" panose="02020603050405020304" charset="0"/>
            </a:endParaRPr>
          </a:p>
          <a:p>
            <a:endParaRPr lang="en-IN" altLang="en-US" sz="4000" b="1">
              <a:solidFill>
                <a:schemeClr val="accent2"/>
              </a:solidFill>
              <a:latin typeface="Times New Roman" panose="02020603050405020304" charset="0"/>
            </a:endParaRPr>
          </a:p>
          <a:p>
            <a:r>
              <a:rPr lang="en-IN" altLang="en-US" sz="4000" b="1">
                <a:solidFill>
                  <a:schemeClr val="accent2"/>
                </a:solidFill>
                <a:latin typeface="Times New Roman" panose="02020603050405020304" charset="0"/>
              </a:rPr>
              <a:t>IRENE CRESENCIA</a:t>
            </a:r>
            <a:endParaRPr lang="en-IN" altLang="en-US" sz="4000" b="1">
              <a:solidFill>
                <a:schemeClr val="accent2"/>
              </a:solidFill>
              <a:latin typeface="Times New Roman" panose="02020603050405020304" charset="0"/>
            </a:endParaRPr>
          </a:p>
          <a:p>
            <a:r>
              <a:rPr lang="en-IN" altLang="en-US" sz="4000" b="1">
                <a:solidFill>
                  <a:schemeClr val="accent2"/>
                </a:solidFill>
                <a:latin typeface="Times New Roman" panose="02020603050405020304" charset="0"/>
              </a:rPr>
              <a:t>JEMIMAH RINSY</a:t>
            </a:r>
            <a:endParaRPr lang="en-IN" altLang="en-US" sz="4000" b="1">
              <a:solidFill>
                <a:schemeClr val="accent2"/>
              </a:solidFill>
              <a:latin typeface="Times New Roman" panose="02020603050405020304" charset="0"/>
            </a:endParaRPr>
          </a:p>
        </p:txBody>
      </p:sp>
      <p:pic>
        <p:nvPicPr>
          <p:cNvPr id="4" name="Picture 3"/>
          <p:cNvPicPr>
            <a:picLocks noChangeAspect="1"/>
          </p:cNvPicPr>
          <p:nvPr/>
        </p:nvPicPr>
        <p:blipFill>
          <a:blip r:embed="rId1"/>
          <a:stretch>
            <a:fillRect/>
          </a:stretch>
        </p:blipFill>
        <p:spPr>
          <a:xfrm>
            <a:off x="681990" y="3552190"/>
            <a:ext cx="4598670" cy="30276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algn="just"/>
            <a:r>
              <a:rPr lang="en-US">
                <a:solidFill>
                  <a:schemeClr val="accent1"/>
                </a:solidFill>
                <a:latin typeface="Times New Roman" panose="02020603050405020304" charset="0"/>
                <a:sym typeface="+mn-ea"/>
              </a:rPr>
              <a:t>On clicking BUTTON 2, the user is directed to a online pharmacy website, where the user can make the purchase of the necessary medicines on just a click of the button.</a:t>
            </a:r>
            <a:endParaRPr lang="en-US">
              <a:solidFill>
                <a:schemeClr val="accent1"/>
              </a:solidFill>
              <a:latin typeface="Times New Roman" panose="02020603050405020304" charset="0"/>
              <a:sym typeface="+mn-ea"/>
            </a:endParaRPr>
          </a:p>
          <a:p>
            <a:endParaRPr lang="en-US"/>
          </a:p>
        </p:txBody>
      </p:sp>
      <p:pic>
        <p:nvPicPr>
          <p:cNvPr id="5" name="Content Placeholder 4" descr="Screenshot_2019-06-21-11-28-39"/>
          <p:cNvPicPr>
            <a:picLocks noChangeAspect="1"/>
          </p:cNvPicPr>
          <p:nvPr>
            <p:ph sz="half" idx="2"/>
          </p:nvPr>
        </p:nvPicPr>
        <p:blipFill>
          <a:blip r:embed="rId1"/>
          <a:stretch>
            <a:fillRect/>
          </a:stretch>
        </p:blipFill>
        <p:spPr>
          <a:xfrm>
            <a:off x="7497445" y="1174750"/>
            <a:ext cx="2783840" cy="4953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45440" y="1611630"/>
            <a:ext cx="11866880" cy="5673725"/>
          </a:xfrm>
        </p:spPr>
        <p:txBody>
          <a:bodyPr/>
          <a:p>
            <a:r>
              <a:rPr lang="en-US">
                <a:solidFill>
                  <a:schemeClr val="accent1"/>
                </a:solidFill>
                <a:latin typeface="Times New Roman" panose="02020603050405020304" charset="0"/>
              </a:rPr>
              <a:t>The RTC keeps ticking as the module is given the power supply.</a:t>
            </a:r>
            <a:endParaRPr lang="en-US">
              <a:solidFill>
                <a:schemeClr val="accent1"/>
              </a:solidFill>
              <a:latin typeface="Times New Roman" panose="02020603050405020304" charset="0"/>
            </a:endParaRPr>
          </a:p>
          <a:p>
            <a:r>
              <a:rPr lang="en-US">
                <a:solidFill>
                  <a:schemeClr val="accent1"/>
                </a:solidFill>
                <a:latin typeface="Times New Roman" panose="02020603050405020304" charset="0"/>
              </a:rPr>
              <a:t> When the alarm time matches with the real time, the buzzer blows and the LED corresponding to the time of the day glows </a:t>
            </a:r>
            <a:r>
              <a:rPr lang="en-IN" altLang="en-US">
                <a:solidFill>
                  <a:schemeClr val="accent1"/>
                </a:solidFill>
                <a:latin typeface="Times New Roman" panose="02020603050405020304" charset="0"/>
              </a:rPr>
              <a:t>with</a:t>
            </a:r>
            <a:r>
              <a:rPr lang="en-US">
                <a:solidFill>
                  <a:schemeClr val="accent1"/>
                </a:solidFill>
                <a:latin typeface="Times New Roman" panose="02020603050405020304" charset="0"/>
              </a:rPr>
              <a:t> an interval of 1 second. </a:t>
            </a:r>
            <a:endParaRPr lang="en-US">
              <a:solidFill>
                <a:schemeClr val="accent1"/>
              </a:solidFill>
              <a:latin typeface="Times New Roman" panose="02020603050405020304" charset="0"/>
            </a:endParaRPr>
          </a:p>
          <a:p>
            <a:r>
              <a:rPr lang="en-US">
                <a:solidFill>
                  <a:schemeClr val="accent1"/>
                </a:solidFill>
                <a:latin typeface="Times New Roman" panose="02020603050405020304" charset="0"/>
              </a:rPr>
              <a:t>In the same way, the alarms for afternoon and night also rings along with the glowing of the LED, indicating the user that it</a:t>
            </a:r>
            <a:r>
              <a:rPr lang="en-IN" altLang="en-US">
                <a:solidFill>
                  <a:schemeClr val="accent1"/>
                </a:solidFill>
                <a:latin typeface="Times New Roman" panose="02020603050405020304" charset="0"/>
              </a:rPr>
              <a:t>'</a:t>
            </a:r>
            <a:r>
              <a:rPr lang="en-US">
                <a:solidFill>
                  <a:schemeClr val="accent1"/>
                </a:solidFill>
                <a:latin typeface="Times New Roman" panose="02020603050405020304" charset="0"/>
              </a:rPr>
              <a:t>s time for medicine. </a:t>
            </a:r>
            <a:endParaRPr lang="en-US">
              <a:solidFill>
                <a:schemeClr val="accent1"/>
              </a:solidFill>
              <a:latin typeface="Times New Roman" panose="02020603050405020304" charset="0"/>
            </a:endParaRPr>
          </a:p>
          <a:p>
            <a:pPr marL="0" indent="0">
              <a:buNone/>
            </a:pPr>
            <a:endParaRPr lang="en-US">
              <a:solidFill>
                <a:schemeClr val="accent1"/>
              </a:solidFill>
              <a:latin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a:latin typeface="Times New Roman" panose="02020603050405020304" charset="0"/>
              </a:rPr>
              <a:t>ADVANTAGES:</a:t>
            </a:r>
            <a:endParaRPr lang="en-IN" altLang="en-US" sz="4000">
              <a:latin typeface="Times New Roman" panose="02020603050405020304" charset="0"/>
            </a:endParaRPr>
          </a:p>
        </p:txBody>
      </p:sp>
      <p:sp>
        <p:nvSpPr>
          <p:cNvPr id="3" name="Content Placeholder 2"/>
          <p:cNvSpPr>
            <a:spLocks noGrp="1"/>
          </p:cNvSpPr>
          <p:nvPr>
            <p:ph idx="1"/>
          </p:nvPr>
        </p:nvSpPr>
        <p:spPr/>
        <p:txBody>
          <a:bodyPr/>
          <a:p>
            <a:r>
              <a:rPr lang="en-IN" altLang="en-US">
                <a:solidFill>
                  <a:schemeClr val="accent1"/>
                </a:solidFill>
                <a:latin typeface="Times New Roman" panose="02020603050405020304" charset="0"/>
              </a:rPr>
              <a:t>Cost Efficient</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Needs no prior technical knowledge</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Easy to maintain.</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Provide comfort and health.</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Reusable</a:t>
            </a:r>
            <a:endParaRPr lang="en-IN" altLang="en-US">
              <a:solidFill>
                <a:schemeClr val="accent1"/>
              </a:solidFill>
              <a:latin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latin typeface="Times New Roman" panose="02020603050405020304" charset="0"/>
              </a:rPr>
              <a:t>FUTURE SCOPE</a:t>
            </a:r>
            <a:r>
              <a:rPr lang="en-IN" altLang="en-US"/>
              <a:t>:</a:t>
            </a:r>
            <a:endParaRPr lang="en-IN" altLang="en-US"/>
          </a:p>
        </p:txBody>
      </p:sp>
      <p:sp>
        <p:nvSpPr>
          <p:cNvPr id="3" name="Content Placeholder 2"/>
          <p:cNvSpPr>
            <a:spLocks noGrp="1"/>
          </p:cNvSpPr>
          <p:nvPr>
            <p:ph idx="1"/>
          </p:nvPr>
        </p:nvSpPr>
        <p:spPr/>
        <p:txBody>
          <a:bodyPr/>
          <a:p>
            <a:r>
              <a:rPr lang="en-IN" altLang="en-US">
                <a:solidFill>
                  <a:schemeClr val="accent1"/>
                </a:solidFill>
                <a:latin typeface="Times New Roman" panose="02020603050405020304" charset="0"/>
              </a:rPr>
              <a:t>Incoporation of an alert call button, which when pressed by the user makes an alert call/text to the care giver notifying that the patient is in need of help.</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A button which has to be pressed by the user within the interval of time set, indicating the device that the reminder has been recieved and the medicine is consumed.</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Failure to press the button within the time limits, promts the device to send a text notification to the user as well as the caregiver.</a:t>
            </a:r>
            <a:endParaRPr lang="en-IN" altLang="en-US">
              <a:solidFill>
                <a:schemeClr val="accent1"/>
              </a:solidFill>
              <a:latin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latin typeface="Times New Roman" panose="02020603050405020304" charset="0"/>
              </a:rPr>
              <a:t>OBJECTIVE</a:t>
            </a:r>
            <a:endParaRPr lang="en-IN" altLang="en-US">
              <a:latin typeface="Times New Roman" panose="02020603050405020304" charset="0"/>
            </a:endParaRPr>
          </a:p>
        </p:txBody>
      </p:sp>
      <p:sp>
        <p:nvSpPr>
          <p:cNvPr id="3" name="Content Placeholder 2"/>
          <p:cNvSpPr>
            <a:spLocks noGrp="1"/>
          </p:cNvSpPr>
          <p:nvPr>
            <p:ph idx="1"/>
          </p:nvPr>
        </p:nvSpPr>
        <p:spPr/>
        <p:txBody>
          <a:bodyPr/>
          <a:p>
            <a:pPr algn="just"/>
            <a:r>
              <a:rPr lang="en-US">
                <a:solidFill>
                  <a:schemeClr val="accent1"/>
                </a:solidFill>
                <a:latin typeface="Times New Roman" panose="02020603050405020304" charset="0"/>
              </a:rPr>
              <a:t>Our project’s main aim is to make a Smart medicine box for those elderly users who regularly take medicines and the prescription of their medicine is very long as it is hard to remember to patients and also for their care giver. Also old age patients suffer from problems where they forget to take pills at the proper time which causes certain health issues for patients having Permanent diseases like diabetes, blood pressure, breathing problem, heart problems, cancer diseases etc. </a:t>
            </a:r>
            <a:endParaRPr lang="en-US">
              <a:solidFill>
                <a:schemeClr val="accent1"/>
              </a:solidFill>
              <a:latin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17955" y="127635"/>
            <a:ext cx="8268970" cy="756920"/>
          </a:xfrm>
        </p:spPr>
        <p:txBody>
          <a:bodyPr/>
          <a:p>
            <a:pPr algn="l"/>
            <a:r>
              <a:rPr lang="en-IN" altLang="en-US" sz="5400">
                <a:latin typeface="Times New Roman" panose="02020603050405020304" charset="0"/>
              </a:rPr>
              <a:t>	EXISITNG MODEL:</a:t>
            </a:r>
            <a:endParaRPr lang="en-IN" altLang="en-US" sz="5400">
              <a:latin typeface="Times New Roman" panose="02020603050405020304" charset="0"/>
            </a:endParaRPr>
          </a:p>
        </p:txBody>
      </p:sp>
      <p:pic>
        <p:nvPicPr>
          <p:cNvPr id="4" name="Picture Placeholder 3"/>
          <p:cNvPicPr>
            <a:picLocks noChangeAspect="1"/>
          </p:cNvPicPr>
          <p:nvPr>
            <p:ph type="pic" idx="1"/>
          </p:nvPr>
        </p:nvPicPr>
        <p:blipFill>
          <a:blip r:embed="rId1"/>
          <a:stretch>
            <a:fillRect/>
          </a:stretch>
        </p:blipFill>
        <p:spPr>
          <a:xfrm>
            <a:off x="5242560" y="1426210"/>
            <a:ext cx="6591935" cy="4774565"/>
          </a:xfrm>
          <a:prstGeom prst="rect">
            <a:avLst/>
          </a:prstGeom>
        </p:spPr>
      </p:pic>
      <p:sp>
        <p:nvSpPr>
          <p:cNvPr id="6" name="Text Placeholder 5"/>
          <p:cNvSpPr>
            <a:spLocks noGrp="1"/>
          </p:cNvSpPr>
          <p:nvPr>
            <p:ph type="body" sz="half" idx="2"/>
          </p:nvPr>
        </p:nvSpPr>
        <p:spPr>
          <a:xfrm>
            <a:off x="272415" y="747395"/>
            <a:ext cx="4719320" cy="4782820"/>
          </a:xfrm>
        </p:spPr>
        <p:txBody>
          <a:bodyPr/>
          <a:p>
            <a:pPr>
              <a:buFont typeface="Arial" panose="020B0604020202020204" pitchFamily="34" charset="0"/>
            </a:pPr>
            <a:endParaRPr lang="en-IN" altLang="en-US">
              <a:solidFill>
                <a:schemeClr val="accent1"/>
              </a:solidFill>
            </a:endParaRPr>
          </a:p>
          <a:p>
            <a:pPr marL="285750" indent="-285750">
              <a:buFont typeface="Arial" panose="020B0604020202020204" pitchFamily="34" charset="0"/>
              <a:buChar char="•"/>
            </a:pPr>
            <a:r>
              <a:rPr lang="en-IN" altLang="en-US" sz="1900">
                <a:solidFill>
                  <a:schemeClr val="accent1"/>
                </a:solidFill>
                <a:latin typeface="Times New Roman" panose="02020603050405020304" charset="0"/>
              </a:rPr>
              <a:t>This pill dispenser looks like a basic seven-day pillbox. Its simple and user friendly, the interface has no digital readouts or buttons. It contains 28 compartments and can accommodate dozens of different types of pills.</a:t>
            </a:r>
            <a:endParaRPr lang="en-IN" altLang="en-US" sz="1900">
              <a:solidFill>
                <a:schemeClr val="accent1"/>
              </a:solidFill>
              <a:latin typeface="Times New Roman" panose="02020603050405020304" charset="0"/>
            </a:endParaRPr>
          </a:p>
          <a:p>
            <a:pPr marL="285750" indent="-285750">
              <a:buFont typeface="Arial" panose="020B0604020202020204" pitchFamily="34" charset="0"/>
              <a:buChar char="•"/>
            </a:pPr>
            <a:r>
              <a:rPr lang="en-IN" altLang="en-US" sz="1900">
                <a:solidFill>
                  <a:schemeClr val="accent1"/>
                </a:solidFill>
                <a:latin typeface="Times New Roman" panose="02020603050405020304" charset="0"/>
              </a:rPr>
              <a:t>Patient reminders: When it’s time to take a medication, the appropriate compartment flashes. If the cup is not removed within the assigned time frame, the patient can get auditory prompts as well as optional automatic phone calls, text messages and emails.</a:t>
            </a:r>
            <a:endParaRPr lang="en-IN" altLang="en-US" sz="1900">
              <a:solidFill>
                <a:schemeClr val="accent1"/>
              </a:solidFill>
              <a:latin typeface="Times New Roman" panose="02020603050405020304" charset="0"/>
            </a:endParaRPr>
          </a:p>
          <a:p>
            <a:pPr marL="285750" indent="-285750">
              <a:buFont typeface="Arial" panose="020B0604020202020204" pitchFamily="34" charset="0"/>
              <a:buChar char="•"/>
            </a:pPr>
            <a:r>
              <a:rPr lang="en-IN" altLang="en-US" sz="1900">
                <a:solidFill>
                  <a:schemeClr val="accent1"/>
                </a:solidFill>
                <a:latin typeface="Times New Roman" panose="02020603050405020304" charset="0"/>
              </a:rPr>
              <a:t>Remote monitoring capabilities: MedMinder keeps records of patient activities. The caregiver can access this information via the Internet or receive real-time email or text message notifications. Weekly email reports are also available.</a:t>
            </a:r>
            <a:endParaRPr lang="en-IN" altLang="en-US" sz="1900">
              <a:solidFill>
                <a:schemeClr val="accent1"/>
              </a:solidFill>
              <a:latin typeface="Times New Roman" panose="02020603050405020304" charset="0"/>
            </a:endParaRPr>
          </a:p>
          <a:p>
            <a:pPr marL="285750" indent="-285750">
              <a:buFont typeface="Arial" panose="020B0604020202020204" pitchFamily="34" charset="0"/>
              <a:buChar char="•"/>
            </a:pPr>
            <a:endParaRPr lang="en-IN" altLang="en-US" sz="1900">
              <a:solidFill>
                <a:schemeClr val="accent1"/>
              </a:solidFill>
              <a:latin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pPr algn="r"/>
            <a:r>
              <a:rPr lang="en-IN" altLang="en-US" sz="4400">
                <a:latin typeface="Times New Roman" panose="02020603050405020304" charset="0"/>
              </a:rPr>
              <a:t>PROPOSED MODEL</a:t>
            </a:r>
            <a:endParaRPr lang="en-IN" altLang="en-US" sz="4400">
              <a:latin typeface="Times New Roman" panose="02020603050405020304" charset="0"/>
            </a:endParaRPr>
          </a:p>
        </p:txBody>
      </p:sp>
      <p:sp>
        <p:nvSpPr>
          <p:cNvPr id="7" name="Content Placeholder 6"/>
          <p:cNvSpPr>
            <a:spLocks noGrp="1"/>
          </p:cNvSpPr>
          <p:nvPr>
            <p:ph sz="half" idx="1"/>
          </p:nvPr>
        </p:nvSpPr>
        <p:spPr/>
        <p:txBody>
          <a:bodyPr/>
          <a:p>
            <a:endParaRPr lang="en-IN" altLang="en-US" sz="2400">
              <a:latin typeface="Times New Roman" panose="02020603050405020304" charset="0"/>
            </a:endParaRPr>
          </a:p>
          <a:p>
            <a:endParaRPr lang="en-IN" altLang="en-US" sz="2400">
              <a:latin typeface="Times New Roman" panose="02020603050405020304" charset="0"/>
            </a:endParaRPr>
          </a:p>
          <a:p>
            <a:endParaRPr lang="en-IN" altLang="en-US" sz="2400">
              <a:latin typeface="Times New Roman" panose="02020603050405020304" charset="0"/>
            </a:endParaRPr>
          </a:p>
          <a:p>
            <a:endParaRPr lang="en-IN" altLang="en-US" sz="2400">
              <a:latin typeface="Times New Roman" panose="02020603050405020304" charset="0"/>
            </a:endParaRPr>
          </a:p>
          <a:p>
            <a:r>
              <a:rPr lang="en-IN" altLang="en-US" sz="2400">
                <a:solidFill>
                  <a:schemeClr val="accent1"/>
                </a:solidFill>
                <a:latin typeface="Times New Roman" panose="02020603050405020304" charset="0"/>
              </a:rPr>
              <a:t>We have made a similar model of the previously viewed smart Medicine Reminder.</a:t>
            </a:r>
            <a:endParaRPr lang="en-IN" altLang="en-US" sz="2400">
              <a:solidFill>
                <a:schemeClr val="accent1"/>
              </a:solidFill>
              <a:latin typeface="Times New Roman" panose="02020603050405020304" charset="0"/>
            </a:endParaRPr>
          </a:p>
          <a:p>
            <a:pPr marL="0" indent="0">
              <a:buNone/>
            </a:pPr>
            <a:endParaRPr lang="en-IN" altLang="en-US" sz="2400">
              <a:solidFill>
                <a:schemeClr val="accent1"/>
              </a:solidFill>
              <a:latin typeface="Times New Roman" panose="02020603050405020304" charset="0"/>
            </a:endParaRPr>
          </a:p>
        </p:txBody>
      </p:sp>
      <p:pic>
        <p:nvPicPr>
          <p:cNvPr id="2" name="Content Placeholder 1" descr="20190621_100412"/>
          <p:cNvPicPr>
            <a:picLocks noChangeAspect="1"/>
          </p:cNvPicPr>
          <p:nvPr>
            <p:ph sz="half" idx="2"/>
          </p:nvPr>
        </p:nvPicPr>
        <p:blipFill>
          <a:blip r:embed="rId1"/>
          <a:stretch>
            <a:fillRect/>
          </a:stretch>
        </p:blipFill>
        <p:spPr>
          <a:xfrm rot="5400000">
            <a:off x="6370320" y="1783715"/>
            <a:ext cx="5384800" cy="4038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latin typeface="Times New Roman" panose="02020603050405020304" charset="0"/>
              </a:rPr>
              <a:t>HARDWARE:</a:t>
            </a:r>
            <a:endParaRPr lang="en-IN" altLang="en-US">
              <a:latin typeface="Times New Roman" panose="02020603050405020304" charset="0"/>
            </a:endParaRPr>
          </a:p>
        </p:txBody>
      </p:sp>
      <p:sp>
        <p:nvSpPr>
          <p:cNvPr id="3" name="Content Placeholder 2"/>
          <p:cNvSpPr>
            <a:spLocks noGrp="1"/>
          </p:cNvSpPr>
          <p:nvPr>
            <p:ph sz="half" idx="1"/>
          </p:nvPr>
        </p:nvSpPr>
        <p:spPr/>
        <p:txBody>
          <a:bodyPr/>
          <a:p>
            <a:r>
              <a:rPr lang="en-IN" altLang="en-US">
                <a:solidFill>
                  <a:schemeClr val="accent1"/>
                </a:solidFill>
                <a:latin typeface="Times New Roman" panose="02020603050405020304" charset="0"/>
              </a:rPr>
              <a:t>ESP8266 Board</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LED's</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RTC Module</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Connecting Wires </a:t>
            </a:r>
            <a:endParaRPr lang="en-IN" altLang="en-US">
              <a:solidFill>
                <a:schemeClr val="accent1"/>
              </a:solidFill>
              <a:latin typeface="Times New Roman" panose="02020603050405020304" charset="0"/>
            </a:endParaRPr>
          </a:p>
        </p:txBody>
      </p:sp>
      <p:pic>
        <p:nvPicPr>
          <p:cNvPr id="4" name="Content Placeholder 3"/>
          <p:cNvPicPr>
            <a:picLocks noChangeAspect="1"/>
          </p:cNvPicPr>
          <p:nvPr>
            <p:ph sz="half" idx="2"/>
          </p:nvPr>
        </p:nvPicPr>
        <p:blipFill>
          <a:blip r:embed="rId1"/>
          <a:stretch>
            <a:fillRect/>
          </a:stretch>
        </p:blipFill>
        <p:spPr>
          <a:xfrm>
            <a:off x="4569460" y="1285875"/>
            <a:ext cx="3521075" cy="3521075"/>
          </a:xfrm>
          <a:prstGeom prst="rect">
            <a:avLst/>
          </a:prstGeom>
        </p:spPr>
      </p:pic>
      <p:pic>
        <p:nvPicPr>
          <p:cNvPr id="6" name="Picture 5"/>
          <p:cNvPicPr>
            <a:picLocks noChangeAspect="1"/>
          </p:cNvPicPr>
          <p:nvPr/>
        </p:nvPicPr>
        <p:blipFill>
          <a:blip r:embed="rId2"/>
          <a:stretch>
            <a:fillRect/>
          </a:stretch>
        </p:blipFill>
        <p:spPr>
          <a:xfrm>
            <a:off x="8765540" y="1355725"/>
            <a:ext cx="1578610" cy="1578610"/>
          </a:xfrm>
          <a:prstGeom prst="rect">
            <a:avLst/>
          </a:prstGeom>
        </p:spPr>
      </p:pic>
      <p:pic>
        <p:nvPicPr>
          <p:cNvPr id="9" name="Picture 8"/>
          <p:cNvPicPr>
            <a:picLocks noChangeAspect="1"/>
          </p:cNvPicPr>
          <p:nvPr/>
        </p:nvPicPr>
        <p:blipFill>
          <a:blip r:embed="rId3"/>
          <a:srcRect l="2212" t="25959" r="1327" b="23894"/>
          <a:stretch>
            <a:fillRect/>
          </a:stretch>
        </p:blipFill>
        <p:spPr>
          <a:xfrm>
            <a:off x="8260080" y="4248150"/>
            <a:ext cx="3322320" cy="1727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800">
                <a:latin typeface="Times New Roman" panose="02020603050405020304" charset="0"/>
              </a:rPr>
              <a:t>SOFTWARE</a:t>
            </a:r>
            <a:endParaRPr lang="en-IN" altLang="en-US" sz="4800">
              <a:latin typeface="Times New Roman" panose="02020603050405020304" charset="0"/>
            </a:endParaRPr>
          </a:p>
        </p:txBody>
      </p:sp>
      <p:sp>
        <p:nvSpPr>
          <p:cNvPr id="3" name="Content Placeholder 2"/>
          <p:cNvSpPr>
            <a:spLocks noGrp="1"/>
          </p:cNvSpPr>
          <p:nvPr>
            <p:ph sz="half" idx="1"/>
          </p:nvPr>
        </p:nvSpPr>
        <p:spPr/>
        <p:txBody>
          <a:bodyPr/>
          <a:p>
            <a:pPr marL="457200" indent="-457200"/>
            <a:r>
              <a:rPr lang="en-IN" altLang="en-US">
                <a:latin typeface="Times New Roman" panose="02020603050405020304" charset="0"/>
              </a:rPr>
              <a:t>Arduino IDE</a:t>
            </a:r>
            <a:endParaRPr lang="en-IN" altLang="en-US">
              <a:latin typeface="Times New Roman" panose="02020603050405020304" charset="0"/>
            </a:endParaRPr>
          </a:p>
          <a:p>
            <a:pPr marL="457200" indent="-457200"/>
            <a:r>
              <a:rPr lang="en-IN" altLang="en-US">
                <a:latin typeface="Times New Roman" panose="02020603050405020304" charset="0"/>
              </a:rPr>
              <a:t>Node-RED </a:t>
            </a:r>
            <a:endParaRPr lang="en-IN" altLang="en-US">
              <a:latin typeface="Times New Roman" panose="02020603050405020304" charset="0"/>
            </a:endParaRPr>
          </a:p>
          <a:p>
            <a:pPr marL="457200" indent="-457200"/>
            <a:r>
              <a:rPr lang="en-IN" altLang="en-US">
                <a:latin typeface="Times New Roman" panose="02020603050405020304" charset="0"/>
              </a:rPr>
              <a:t>MIT App Inventor</a:t>
            </a:r>
            <a:endParaRPr lang="en-IN" altLang="en-US">
              <a:latin typeface="Times New Roman" panose="02020603050405020304" charset="0"/>
            </a:endParaRPr>
          </a:p>
        </p:txBody>
      </p:sp>
      <p:pic>
        <p:nvPicPr>
          <p:cNvPr id="7" name="Picture 6"/>
          <p:cNvPicPr>
            <a:picLocks noChangeAspect="1"/>
          </p:cNvPicPr>
          <p:nvPr/>
        </p:nvPicPr>
        <p:blipFill>
          <a:blip r:embed="rId1"/>
          <a:stretch>
            <a:fillRect/>
          </a:stretch>
        </p:blipFill>
        <p:spPr>
          <a:xfrm>
            <a:off x="8281670" y="1174750"/>
            <a:ext cx="3456305" cy="2880360"/>
          </a:xfrm>
          <a:prstGeom prst="rect">
            <a:avLst/>
          </a:prstGeom>
        </p:spPr>
      </p:pic>
      <p:pic>
        <p:nvPicPr>
          <p:cNvPr id="-2147482618" name="Picture 29" descr="IMG_256"/>
          <p:cNvPicPr>
            <a:picLocks noChangeAspect="1"/>
          </p:cNvPicPr>
          <p:nvPr/>
        </p:nvPicPr>
        <p:blipFill>
          <a:blip r:embed="rId2"/>
          <a:stretch>
            <a:fillRect/>
          </a:stretch>
        </p:blipFill>
        <p:spPr>
          <a:xfrm>
            <a:off x="4683125" y="1572260"/>
            <a:ext cx="3415030" cy="2084705"/>
          </a:xfrm>
          <a:prstGeom prst="rect">
            <a:avLst/>
          </a:prstGeom>
          <a:noFill/>
          <a:ln w="9525">
            <a:noFill/>
          </a:ln>
        </p:spPr>
      </p:pic>
      <p:pic>
        <p:nvPicPr>
          <p:cNvPr id="6" name="Content Placeholder 5"/>
          <p:cNvPicPr>
            <a:picLocks noChangeAspect="1"/>
          </p:cNvPicPr>
          <p:nvPr>
            <p:ph sz="half" idx="2"/>
          </p:nvPr>
        </p:nvPicPr>
        <p:blipFill>
          <a:blip r:embed="rId3"/>
          <a:stretch>
            <a:fillRect/>
          </a:stretch>
        </p:blipFill>
        <p:spPr>
          <a:xfrm>
            <a:off x="7273290" y="4055110"/>
            <a:ext cx="2063115" cy="20631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840105" y="777240"/>
            <a:ext cx="10674350" cy="2570480"/>
          </a:xfrm>
        </p:spPr>
        <p:txBody>
          <a:bodyPr/>
          <a:p>
            <a:r>
              <a:rPr lang="en-IN" altLang="en-US">
                <a:solidFill>
                  <a:schemeClr val="accent1"/>
                </a:solidFill>
                <a:latin typeface="Times New Roman" panose="02020603050405020304" charset="0"/>
              </a:rPr>
              <a:t>THE SMART MEDICINE HAS THREE SLOTS, EACH SLOT INDICATING THE MEDICINES TO BE TAKEN FOR </a:t>
            </a:r>
            <a:endParaRPr lang="en-IN" altLang="en-US">
              <a:solidFill>
                <a:schemeClr val="accent1"/>
              </a:solidFill>
              <a:latin typeface="Times New Roman" panose="02020603050405020304" charset="0"/>
            </a:endParaRPr>
          </a:p>
          <a:p>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	MORNING		   AFTERNOON 			NIGHT</a:t>
            </a:r>
            <a:endParaRPr lang="en-IN" altLang="en-US">
              <a:solidFill>
                <a:schemeClr val="accent1"/>
              </a:solidFill>
              <a:latin typeface="Times New Roman" panose="02020603050405020304" charset="0"/>
            </a:endParaRPr>
          </a:p>
        </p:txBody>
      </p:sp>
      <p:pic>
        <p:nvPicPr>
          <p:cNvPr id="10" name="Content Placeholder 9"/>
          <p:cNvPicPr>
            <a:picLocks noChangeAspect="1"/>
          </p:cNvPicPr>
          <p:nvPr>
            <p:ph sz="quarter" idx="4"/>
          </p:nvPr>
        </p:nvPicPr>
        <p:blipFill>
          <a:blip r:embed="rId1"/>
          <a:srcRect r="5513"/>
          <a:stretch>
            <a:fillRect/>
          </a:stretch>
        </p:blipFill>
        <p:spPr>
          <a:xfrm>
            <a:off x="1250950" y="3743325"/>
            <a:ext cx="2263775" cy="2318385"/>
          </a:xfrm>
          <a:prstGeom prst="rect">
            <a:avLst/>
          </a:prstGeom>
        </p:spPr>
      </p:pic>
      <p:pic>
        <p:nvPicPr>
          <p:cNvPr id="14" name="Picture 13"/>
          <p:cNvPicPr>
            <a:picLocks noChangeAspect="1"/>
          </p:cNvPicPr>
          <p:nvPr/>
        </p:nvPicPr>
        <p:blipFill>
          <a:blip r:embed="rId2"/>
          <a:srcRect l="13689" b="9524"/>
          <a:stretch>
            <a:fillRect/>
          </a:stretch>
        </p:blipFill>
        <p:spPr>
          <a:xfrm>
            <a:off x="4566920" y="3743325"/>
            <a:ext cx="2487930" cy="2317750"/>
          </a:xfrm>
          <a:prstGeom prst="rect">
            <a:avLst/>
          </a:prstGeom>
        </p:spPr>
      </p:pic>
      <p:pic>
        <p:nvPicPr>
          <p:cNvPr id="20" name="Picture 19"/>
          <p:cNvPicPr>
            <a:picLocks noChangeAspect="1"/>
          </p:cNvPicPr>
          <p:nvPr/>
        </p:nvPicPr>
        <p:blipFill>
          <a:blip r:embed="rId3"/>
          <a:srcRect b="9674"/>
          <a:stretch>
            <a:fillRect/>
          </a:stretch>
        </p:blipFill>
        <p:spPr>
          <a:xfrm>
            <a:off x="7995920" y="3743325"/>
            <a:ext cx="3093720" cy="21818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09600" y="1174750"/>
            <a:ext cx="5943600" cy="5217160"/>
          </a:xfrm>
        </p:spPr>
        <p:txBody>
          <a:bodyPr/>
          <a:p>
            <a:r>
              <a:rPr lang="en-IN" altLang="en-US" sz="2800">
                <a:solidFill>
                  <a:schemeClr val="accent1"/>
                </a:solidFill>
                <a:latin typeface="Times New Roman" panose="02020603050405020304" charset="0"/>
              </a:rPr>
              <a:t>The project begins by setting the time in the app created by MIT App Inventor.</a:t>
            </a:r>
            <a:endParaRPr lang="en-IN" altLang="en-US" sz="2800">
              <a:solidFill>
                <a:schemeClr val="accent1"/>
              </a:solidFill>
              <a:latin typeface="Times New Roman" panose="02020603050405020304" charset="0"/>
            </a:endParaRPr>
          </a:p>
          <a:p>
            <a:r>
              <a:rPr lang="en-IN" altLang="en-US" sz="2800">
                <a:solidFill>
                  <a:schemeClr val="accent1"/>
                </a:solidFill>
                <a:latin typeface="Times New Roman" panose="02020603050405020304" charset="0"/>
              </a:rPr>
              <a:t>On pressing the first button </a:t>
            </a:r>
            <a:r>
              <a:rPr lang="en-IN" altLang="en-US" sz="2800">
                <a:solidFill>
                  <a:schemeClr val="accent1">
                    <a:lumMod val="50000"/>
                  </a:schemeClr>
                </a:solidFill>
                <a:latin typeface="Times New Roman" panose="02020603050405020304" charset="0"/>
              </a:rPr>
              <a:t>“</a:t>
            </a:r>
            <a:r>
              <a:rPr lang="en-IN" altLang="en-US" sz="2800" b="1">
                <a:solidFill>
                  <a:schemeClr val="accent1">
                    <a:lumMod val="50000"/>
                  </a:schemeClr>
                </a:solidFill>
                <a:latin typeface="Times New Roman" panose="02020603050405020304" charset="0"/>
              </a:rPr>
              <a:t>SET ALARM</a:t>
            </a:r>
            <a:r>
              <a:rPr lang="en-IN" altLang="en-US" sz="2800">
                <a:solidFill>
                  <a:schemeClr val="accent1">
                    <a:lumMod val="50000"/>
                  </a:schemeClr>
                </a:solidFill>
                <a:latin typeface="Times New Roman" panose="02020603050405020304" charset="0"/>
              </a:rPr>
              <a:t>”</a:t>
            </a:r>
            <a:r>
              <a:rPr lang="en-IN" altLang="en-US" sz="2800">
                <a:solidFill>
                  <a:schemeClr val="accent1"/>
                </a:solidFill>
                <a:latin typeface="Times New Roman" panose="02020603050405020304" charset="0"/>
              </a:rPr>
              <a:t>, the user is taken to a new screen that enables them to set the specific alarms.</a:t>
            </a:r>
            <a:endParaRPr lang="en-IN" altLang="en-US" sz="2800">
              <a:solidFill>
                <a:schemeClr val="accent1"/>
              </a:solidFill>
              <a:latin typeface="Times New Roman" panose="02020603050405020304" charset="0"/>
            </a:endParaRPr>
          </a:p>
          <a:p>
            <a:r>
              <a:rPr lang="en-IN" altLang="en-US" sz="2800">
                <a:solidFill>
                  <a:schemeClr val="accent1"/>
                </a:solidFill>
                <a:latin typeface="Times New Roman" panose="02020603050405020304" charset="0"/>
              </a:rPr>
              <a:t>On pressing the second button </a:t>
            </a:r>
            <a:r>
              <a:rPr lang="en-IN" altLang="en-US" sz="2800" b="1">
                <a:solidFill>
                  <a:schemeClr val="accent1">
                    <a:lumMod val="50000"/>
                  </a:schemeClr>
                </a:solidFill>
                <a:latin typeface="Times New Roman" panose="02020603050405020304" charset="0"/>
              </a:rPr>
              <a:t>“SELECT MEDICINES”</a:t>
            </a:r>
            <a:r>
              <a:rPr lang="en-IN" altLang="en-US" sz="2800">
                <a:solidFill>
                  <a:schemeClr val="accent1"/>
                </a:solidFill>
                <a:latin typeface="Times New Roman" panose="02020603050405020304" charset="0"/>
              </a:rPr>
              <a:t>, the user is navigated to a web page, with which the user can make an online shopping of the medicines. </a:t>
            </a:r>
            <a:endParaRPr lang="en-IN" altLang="en-US" sz="2800">
              <a:solidFill>
                <a:schemeClr val="accent1"/>
              </a:solidFill>
              <a:latin typeface="Times New Roman" panose="02020603050405020304" charset="0"/>
            </a:endParaRPr>
          </a:p>
          <a:p>
            <a:pPr marL="0" indent="0">
              <a:buNone/>
            </a:pPr>
            <a:endParaRPr lang="en-IN" altLang="en-US" sz="2800">
              <a:solidFill>
                <a:schemeClr val="accent1"/>
              </a:solidFill>
              <a:latin typeface="Times New Roman" panose="02020603050405020304" charset="0"/>
            </a:endParaRPr>
          </a:p>
        </p:txBody>
      </p:sp>
      <p:pic>
        <p:nvPicPr>
          <p:cNvPr id="7" name="Content Placeholder 6" descr="Screenshot_2019-06-21-11-08-01"/>
          <p:cNvPicPr>
            <a:picLocks noChangeAspect="1"/>
          </p:cNvPicPr>
          <p:nvPr>
            <p:ph sz="half" idx="2"/>
          </p:nvPr>
        </p:nvPicPr>
        <p:blipFill>
          <a:blip r:embed="rId1"/>
          <a:stretch>
            <a:fillRect/>
          </a:stretch>
        </p:blipFill>
        <p:spPr>
          <a:xfrm>
            <a:off x="7497445" y="1174750"/>
            <a:ext cx="2783840" cy="4953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r>
              <a:rPr lang="en-IN" altLang="en-US">
                <a:solidFill>
                  <a:schemeClr val="accent1"/>
                </a:solidFill>
                <a:latin typeface="Times New Roman" panose="02020603050405020304" charset="0"/>
              </a:rPr>
              <a:t>This is the screen which enables the user to set the timings for the alarm. </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Alarm 1, Alarm 2, Alarm 3 is a timepicker that helps the user to select time.</a:t>
            </a:r>
            <a:endParaRPr lang="en-IN" altLang="en-US">
              <a:solidFill>
                <a:schemeClr val="accent1"/>
              </a:solidFill>
              <a:latin typeface="Times New Roman" panose="02020603050405020304" charset="0"/>
            </a:endParaRPr>
          </a:p>
          <a:p>
            <a:r>
              <a:rPr lang="en-IN" altLang="en-US">
                <a:solidFill>
                  <a:schemeClr val="accent1"/>
                </a:solidFill>
                <a:latin typeface="Times New Roman" panose="02020603050405020304" charset="0"/>
              </a:rPr>
              <a:t>On clicking the button “Set Alarm”, the alarm is set and send to the NodeMcu.</a:t>
            </a:r>
            <a:endParaRPr lang="en-IN" altLang="en-US">
              <a:solidFill>
                <a:schemeClr val="accent1"/>
              </a:solidFill>
              <a:latin typeface="Times New Roman" panose="02020603050405020304" charset="0"/>
            </a:endParaRPr>
          </a:p>
        </p:txBody>
      </p:sp>
      <p:pic>
        <p:nvPicPr>
          <p:cNvPr id="5" name="Content Placeholder 3" descr="Screenshot_2019-06-21-11-08-10"/>
          <p:cNvPicPr>
            <a:picLocks noChangeAspect="1"/>
          </p:cNvPicPr>
          <p:nvPr>
            <p:ph sz="half" idx="2"/>
          </p:nvPr>
        </p:nvPicPr>
        <p:blipFill>
          <a:blip r:embed="rId1"/>
          <a:stretch>
            <a:fillRect/>
          </a:stretch>
        </p:blipFill>
        <p:spPr>
          <a:xfrm>
            <a:off x="7497445" y="1174750"/>
            <a:ext cx="2783840" cy="4953000"/>
          </a:xfrm>
          <a:prstGeom prst="rect">
            <a:avLst/>
          </a:prstGeom>
          <a:noFill/>
          <a:ln w="9525">
            <a:noFill/>
          </a:ln>
        </p:spPr>
      </p:pic>
    </p:spTree>
  </p:cSld>
  <p:clrMapOvr>
    <a:masterClrMapping/>
  </p:clrMapOvr>
</p:sld>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3307</Words>
  <Application>WPS Presentation</Application>
  <PresentationFormat>Widescreen</PresentationFormat>
  <Paragraphs>75</Paragraphs>
  <Slides>13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Arial</vt:lpstr>
      <vt:lpstr>SimSun</vt:lpstr>
      <vt:lpstr>Wingdings</vt:lpstr>
      <vt:lpstr>Times New Roman</vt:lpstr>
      <vt:lpstr>Microsoft YaHei</vt:lpstr>
      <vt:lpstr>Calibri</vt:lpstr>
      <vt:lpstr>Communications and Dialogues</vt:lpstr>
      <vt:lpstr>PROJECT TITLE:</vt:lpstr>
      <vt:lpstr>PowerPoint 演示文稿</vt:lpstr>
      <vt:lpstr>EXISITNG MODEL MODEL:</vt:lpstr>
      <vt:lpstr>PROPOSED MODEL</vt:lpstr>
      <vt:lpstr>HARDWARE:</vt:lpstr>
      <vt:lpstr>SOFTWARE</vt:lpstr>
      <vt:lpstr>PowerPoint 演示文稿</vt:lpstr>
      <vt:lpstr>PowerPoint 演示文稿</vt:lpstr>
      <vt:lpstr>PowerPoint 演示文稿</vt:lpstr>
      <vt:lpstr>PowerPoint 演示文稿</vt:lpstr>
      <vt:lpstr>PowerPoint 演示文稿</vt:lpstr>
      <vt:lpstr>ADVANTAGES: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HP</dc:creator>
  <cp:lastModifiedBy>HP</cp:lastModifiedBy>
  <cp:revision>4</cp:revision>
  <dcterms:created xsi:type="dcterms:W3CDTF">2019-06-17T07:13:00Z</dcterms:created>
  <dcterms:modified xsi:type="dcterms:W3CDTF">2019-06-21T06:15:58Z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1033-10.2.0.5804</vt:lpwstr>
  </property>
</Properties>
</file>